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89" r:id="rId9"/>
    <p:sldId id="261" r:id="rId10"/>
    <p:sldId id="262" r:id="rId11"/>
    <p:sldId id="299" r:id="rId12"/>
    <p:sldId id="300" r:id="rId13"/>
    <p:sldId id="301" r:id="rId14"/>
    <p:sldId id="302" r:id="rId15"/>
    <p:sldId id="263" r:id="rId16"/>
    <p:sldId id="264" r:id="rId17"/>
    <p:sldId id="265" r:id="rId18"/>
    <p:sldId id="266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edium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7FD4D3-2557-4429-BAA6-1C0A7345D9B1}">
  <a:tblStyle styleId="{CF7FD4D3-2557-4429-BAA6-1C0A7345D9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104" y="114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537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3013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57065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3ce85d903d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3ce85d903d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0466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 dirty="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 dirty="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dirty="0"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329400" y="1534950"/>
            <a:ext cx="7584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Анализ логов в </a:t>
            </a:r>
            <a:r>
              <a:rPr lang="en-US" sz="40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clickhouse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457577" y="3166946"/>
            <a:ext cx="5452569" cy="139767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457577" y="3385668"/>
            <a:ext cx="7327946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i="0" dirty="0" err="1">
                <a:solidFill>
                  <a:srgbClr val="525252"/>
                </a:solidFill>
                <a:effectLst/>
                <a:latin typeface="Roboto" panose="02000000000000000000" pitchFamily="2" charset="0"/>
              </a:rPr>
              <a:t>ClickHouse</a:t>
            </a:r>
            <a:r>
              <a:rPr lang="ru-RU" sz="2800" b="1" i="0" dirty="0">
                <a:solidFill>
                  <a:srgbClr val="525252"/>
                </a:solidFill>
                <a:effectLst/>
                <a:latin typeface="Roboto" panose="02000000000000000000" pitchFamily="2" charset="0"/>
              </a:rPr>
              <a:t> для инженеров и архитекторов БД</a:t>
            </a:r>
            <a:endParaRPr sz="1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A9786E-7396-C605-109A-928FD5D141B5}"/>
              </a:ext>
            </a:extLst>
          </p:cNvPr>
          <p:cNvSpPr txBox="1"/>
          <p:nvPr/>
        </p:nvSpPr>
        <p:spPr>
          <a:xfrm>
            <a:off x="374168" y="983129"/>
            <a:ext cx="5298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Clickhouse</a:t>
            </a:r>
            <a:r>
              <a:rPr lang="en-US" dirty="0"/>
              <a:t>:</a:t>
            </a:r>
            <a:r>
              <a:rPr lang="ru-RU" dirty="0"/>
              <a:t> создание реплик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ru-RU" dirty="0" err="1"/>
              <a:t>шардов</a:t>
            </a:r>
            <a:r>
              <a:rPr lang="en-US" dirty="0"/>
              <a:t>,</a:t>
            </a:r>
            <a:r>
              <a:rPr lang="ru-RU" dirty="0"/>
              <a:t> проекций. </a:t>
            </a:r>
          </a:p>
          <a:p>
            <a:r>
              <a:rPr lang="ru-RU" dirty="0"/>
              <a:t>Переливка данных</a:t>
            </a:r>
          </a:p>
          <a:p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3F6711-2501-1B0D-934D-5AB78DF1C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68" y="1518868"/>
            <a:ext cx="6497444" cy="7808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3A081-096D-37B4-0FA5-B1F5EDF9C1E0}"/>
              </a:ext>
            </a:extLst>
          </p:cNvPr>
          <p:cNvSpPr txBox="1"/>
          <p:nvPr/>
        </p:nvSpPr>
        <p:spPr>
          <a:xfrm>
            <a:off x="374168" y="2683044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Настроен базовый мониторинг кластера</a:t>
            </a:r>
          </a:p>
          <a:p>
            <a:endParaRPr lang="en-US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2C655F2-B4F1-DB77-FB0A-E0EC829C8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68" y="3009481"/>
            <a:ext cx="4170556" cy="20563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0AAC8E-020F-9B9E-D6B2-A9454C69DCEE}"/>
              </a:ext>
            </a:extLst>
          </p:cNvPr>
          <p:cNvSpPr txBox="1"/>
          <p:nvPr/>
        </p:nvSpPr>
        <p:spPr>
          <a:xfrm>
            <a:off x="4913971" y="2683044"/>
            <a:ext cx="33751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Настроен локальный бэкап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C916B5-1AF8-0A49-254A-6051F86DBD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971" y="3054876"/>
            <a:ext cx="4033516" cy="80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A9786E-7396-C605-109A-928FD5D141B5}"/>
              </a:ext>
            </a:extLst>
          </p:cNvPr>
          <p:cNvSpPr txBox="1"/>
          <p:nvPr/>
        </p:nvSpPr>
        <p:spPr>
          <a:xfrm>
            <a:off x="500550" y="903404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Supeset</a:t>
            </a:r>
            <a:r>
              <a:rPr lang="en-US" dirty="0"/>
              <a:t>.</a:t>
            </a:r>
            <a:r>
              <a:rPr lang="ru-RU" dirty="0"/>
              <a:t> Настроена визуализация данных</a:t>
            </a:r>
          </a:p>
          <a:p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A60C90-77AD-0591-91DF-1D1BFAE31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1" y="1203601"/>
            <a:ext cx="3848426" cy="18991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C87D53-1C5E-00FD-94F2-F54C4A8EF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46708"/>
            <a:ext cx="9144000" cy="199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42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79AD-16A2-6E39-A91E-BEB2BEA5C88E}"/>
              </a:ext>
            </a:extLst>
          </p:cNvPr>
          <p:cNvSpPr txBox="1"/>
          <p:nvPr/>
        </p:nvSpPr>
        <p:spPr>
          <a:xfrm>
            <a:off x="500550" y="1048215"/>
            <a:ext cx="784056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#issue1:  </a:t>
            </a:r>
            <a:r>
              <a:rPr lang="en-US" dirty="0" err="1"/>
              <a:t>StorageKafka</a:t>
            </a:r>
            <a:r>
              <a:rPr lang="en-US" dirty="0"/>
              <a:t> (</a:t>
            </a:r>
            <a:r>
              <a:rPr lang="en-US" dirty="0" err="1"/>
              <a:t>kafka_source_logs</a:t>
            </a:r>
            <a:r>
              <a:rPr lang="en-US" dirty="0"/>
              <a:t>): Error during draining: Local: Required feature not supported by broker</a:t>
            </a:r>
          </a:p>
          <a:p>
            <a:r>
              <a:rPr lang="en-US" dirty="0"/>
              <a:t>#Fix1: </a:t>
            </a:r>
            <a:r>
              <a:rPr lang="en-US" dirty="0" err="1"/>
              <a:t>sudo</a:t>
            </a:r>
            <a:r>
              <a:rPr lang="en-US" dirty="0"/>
              <a:t> apt-get update; </a:t>
            </a:r>
            <a:r>
              <a:rPr lang="en-US" dirty="0" err="1"/>
              <a:t>sudo</a:t>
            </a:r>
            <a:r>
              <a:rPr lang="en-US" dirty="0"/>
              <a:t> apt-get install --only-upgrade </a:t>
            </a:r>
            <a:r>
              <a:rPr lang="en-US" dirty="0" err="1"/>
              <a:t>clickhouse</a:t>
            </a:r>
            <a:r>
              <a:rPr lang="en-US" dirty="0"/>
              <a:t>-server </a:t>
            </a:r>
            <a:r>
              <a:rPr lang="en-US" dirty="0" err="1"/>
              <a:t>clickhouse</a:t>
            </a:r>
            <a:r>
              <a:rPr lang="en-US" dirty="0"/>
              <a:t>-client </a:t>
            </a:r>
            <a:r>
              <a:rPr lang="en-US" dirty="0" err="1"/>
              <a:t>clickhouse</a:t>
            </a:r>
            <a:r>
              <a:rPr lang="en-US" dirty="0"/>
              <a:t>-common-static</a:t>
            </a:r>
            <a:br>
              <a:rPr lang="en-US" dirty="0"/>
            </a:br>
            <a:r>
              <a:rPr lang="en-US" dirty="0" err="1"/>
              <a:t>ClickHouse</a:t>
            </a:r>
            <a:r>
              <a:rPr lang="en-US" dirty="0"/>
              <a:t> server version 25.4.4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7F584-C493-6896-AEE9-C6B0B32D9406}"/>
              </a:ext>
            </a:extLst>
          </p:cNvPr>
          <p:cNvSpPr txBox="1"/>
          <p:nvPr/>
        </p:nvSpPr>
        <p:spPr>
          <a:xfrm>
            <a:off x="500550" y="2259980"/>
            <a:ext cx="80487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#issue2: pip install </a:t>
            </a:r>
            <a:r>
              <a:rPr lang="en-US" dirty="0" err="1"/>
              <a:t>clickhouse-sqlalchemy</a:t>
            </a:r>
            <a:r>
              <a:rPr lang="en-US" dirty="0"/>
              <a:t> </a:t>
            </a:r>
            <a:r>
              <a:rPr lang="en-US" dirty="0" err="1"/>
              <a:t>clickhouse-sqlalchemy</a:t>
            </a:r>
            <a:r>
              <a:rPr lang="en-US" dirty="0"/>
              <a:t> error: command '</a:t>
            </a:r>
            <a:r>
              <a:rPr lang="en-US" dirty="0" err="1"/>
              <a:t>gcc</a:t>
            </a:r>
            <a:r>
              <a:rPr lang="en-US" dirty="0"/>
              <a:t>' failed: No such file or directory</a:t>
            </a:r>
          </a:p>
          <a:p>
            <a:r>
              <a:rPr lang="en-US" dirty="0"/>
              <a:t>#Fix2: pip install </a:t>
            </a:r>
            <a:r>
              <a:rPr lang="en-US" dirty="0" err="1"/>
              <a:t>clickhouse</a:t>
            </a:r>
            <a:r>
              <a:rPr lang="en-US" dirty="0"/>
              <a:t>-connect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30656B-35B6-4813-F875-3571271BF86D}"/>
              </a:ext>
            </a:extLst>
          </p:cNvPr>
          <p:cNvSpPr txBox="1"/>
          <p:nvPr/>
        </p:nvSpPr>
        <p:spPr>
          <a:xfrm>
            <a:off x="500550" y="3051122"/>
            <a:ext cx="8234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</a:t>
            </a:r>
            <a:r>
              <a:rPr lang="ru-RU" dirty="0"/>
              <a:t>issue3: не работает репликация не смотря на то что указаны IP хостов</a:t>
            </a:r>
          </a:p>
          <a:p>
            <a:r>
              <a:rPr lang="en-US" dirty="0"/>
              <a:t>#</a:t>
            </a:r>
            <a:r>
              <a:rPr lang="ru-RU" dirty="0"/>
              <a:t>Fix3: в /</a:t>
            </a:r>
            <a:r>
              <a:rPr lang="ru-RU" dirty="0" err="1"/>
              <a:t>etc</a:t>
            </a:r>
            <a:r>
              <a:rPr lang="ru-RU" dirty="0"/>
              <a:t>/</a:t>
            </a:r>
            <a:r>
              <a:rPr lang="ru-RU" dirty="0" err="1"/>
              <a:t>hosts</a:t>
            </a:r>
            <a:r>
              <a:rPr lang="ru-RU" dirty="0"/>
              <a:t> явно указать </a:t>
            </a:r>
            <a:r>
              <a:rPr lang="ru-RU" dirty="0" err="1"/>
              <a:t>ip</a:t>
            </a:r>
            <a:r>
              <a:rPr lang="ru-RU" dirty="0"/>
              <a:t> адреса для хостов участвующих в репликации</a:t>
            </a:r>
          </a:p>
        </p:txBody>
      </p:sp>
    </p:spTree>
    <p:extLst>
      <p:ext uri="{BB962C8B-B14F-4D97-AF65-F5344CB8AC3E}">
        <p14:creationId xmlns:p14="http://schemas.microsoft.com/office/powerpoint/2010/main" val="70596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2248168560"/>
              </p:ext>
            </p:extLst>
          </p:nvPr>
        </p:nvGraphicFramePr>
        <p:xfrm>
          <a:off x="290861" y="1456944"/>
          <a:ext cx="7315225" cy="3670628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565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Практический опыт получен.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При развёртывании из пакетов часто возникают проблемы.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Общее время около 2 недель (14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x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=56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часов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94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Получил полезные знания по внутреннему устройству. Планирую развиваться в сторону инфраструктуры.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55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Нужно больше практики.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351742"/>
                  </a:ext>
                </a:extLst>
              </a:tr>
              <a:tr h="4455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Вариантов реализации схем обработки очень много и требуется либо обширный опыт работы со многими системами либо тестирование.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4681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 dirty="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4854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>
              <a:buSzPts val="1100"/>
            </a:pPr>
            <a:r>
              <a:rPr lang="ru-RU" sz="3000" dirty="0"/>
              <a:t>Тема</a:t>
            </a:r>
            <a:r>
              <a:rPr lang="ru-RU" sz="3000" b="0" dirty="0"/>
              <a:t>: </a:t>
            </a:r>
            <a:r>
              <a:rPr lang="ru-RU" dirty="0"/>
              <a:t> Анализ логов в </a:t>
            </a:r>
            <a:r>
              <a:rPr lang="en-US" dirty="0" err="1"/>
              <a:t>clickhouse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Поповичев Алексей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DBA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в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HH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FA26FC-CC0D-06CF-9AF3-9152035A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175" y="1919958"/>
            <a:ext cx="1670951" cy="14307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571243491"/>
              </p:ext>
            </p:extLst>
          </p:nvPr>
        </p:nvGraphicFramePr>
        <p:xfrm>
          <a:off x="952500" y="2382125"/>
          <a:ext cx="7239000" cy="2150722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схему сбора и передачи логов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Установить и настроить компоненты схем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Визуализировать данные в виде </a:t>
                      </a:r>
                      <a:r>
                        <a:rPr lang="ru-RU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дашборда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Сделать выводы по результатам анализа данных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256543" y="1038356"/>
            <a:ext cx="6415496" cy="118545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Получить практику использования </a:t>
            </a:r>
            <a:r>
              <a:rPr lang="en-US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clickhouse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 примере централизованного сбора логов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,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обеспечить удобный и быстрый поиск по логам. Собрать инфографику событий в логах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41" y="1821363"/>
            <a:ext cx="2065495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2" name="Google Shape;5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014" y="1821362"/>
            <a:ext cx="2090824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3" name="Google Shape;52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6992" y="1816501"/>
            <a:ext cx="2090824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4" name="Google Shape;52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97986" y="1816500"/>
            <a:ext cx="192299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526" name="Google Shape;526;p68"/>
          <p:cNvSpPr txBox="1">
            <a:spLocks noGrp="1"/>
          </p:cNvSpPr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Общая схема обработки логов</a:t>
            </a:r>
            <a:endParaRPr dirty="0"/>
          </a:p>
        </p:txBody>
      </p:sp>
      <p:sp>
        <p:nvSpPr>
          <p:cNvPr id="527" name="Google Shape;527;p68"/>
          <p:cNvSpPr txBox="1"/>
          <p:nvPr/>
        </p:nvSpPr>
        <p:spPr>
          <a:xfrm>
            <a:off x="305709" y="1867220"/>
            <a:ext cx="1537447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Генерация логов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68"/>
          <p:cNvSpPr txBox="1"/>
          <p:nvPr/>
        </p:nvSpPr>
        <p:spPr>
          <a:xfrm>
            <a:off x="2369128" y="1986390"/>
            <a:ext cx="165596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С</a:t>
            </a: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бор логов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p68"/>
          <p:cNvSpPr txBox="1"/>
          <p:nvPr/>
        </p:nvSpPr>
        <p:spPr>
          <a:xfrm>
            <a:off x="5040954" y="1982620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68"/>
          <p:cNvSpPr txBox="1"/>
          <p:nvPr/>
        </p:nvSpPr>
        <p:spPr>
          <a:xfrm>
            <a:off x="7280708" y="1991252"/>
            <a:ext cx="119797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 err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Clickhouse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76B9A-5388-F4F6-9081-B77E420751F6}"/>
              </a:ext>
            </a:extLst>
          </p:cNvPr>
          <p:cNvSpPr txBox="1"/>
          <p:nvPr/>
        </p:nvSpPr>
        <p:spPr>
          <a:xfrm>
            <a:off x="305709" y="3003395"/>
            <a:ext cx="84219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большой нагрузке перед </a:t>
            </a:r>
            <a:r>
              <a:rPr lang="ru-RU" dirty="0" err="1"/>
              <a:t>Clickhouse</a:t>
            </a:r>
            <a:r>
              <a:rPr lang="ru-RU" dirty="0"/>
              <a:t> скорее всего придётся ставить какой то парсер-обработчик данных/буфер — компонент для </a:t>
            </a:r>
            <a:r>
              <a:rPr lang="ru-RU" dirty="0" err="1"/>
              <a:t>парсинга</a:t>
            </a:r>
            <a:r>
              <a:rPr lang="ru-RU" dirty="0"/>
              <a:t>, фильтрации, преобразования логов, (</a:t>
            </a:r>
            <a:r>
              <a:rPr lang="ru-RU" dirty="0" err="1"/>
              <a:t>Logstash</a:t>
            </a:r>
            <a:r>
              <a:rPr lang="ru-RU" dirty="0"/>
              <a:t>, </a:t>
            </a:r>
            <a:r>
              <a:rPr lang="ru-RU" dirty="0" err="1"/>
              <a:t>NiFi</a:t>
            </a:r>
            <a:r>
              <a:rPr lang="ru-RU" dirty="0"/>
              <a:t>, собственные </a:t>
            </a:r>
            <a:r>
              <a:rPr lang="ru-RU" dirty="0" err="1"/>
              <a:t>скрипты,Reddis</a:t>
            </a:r>
            <a:r>
              <a:rPr lang="ru-RU" dirty="0"/>
              <a:t>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3972431293"/>
              </p:ext>
            </p:extLst>
          </p:nvPr>
        </p:nvGraphicFramePr>
        <p:xfrm>
          <a:off x="500550" y="1087452"/>
          <a:ext cx="7312367" cy="4065852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5045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9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98771">
                  <a:extLst>
                    <a:ext uri="{9D8B030D-6E8A-4147-A177-3AD203B41FA5}">
                      <a16:colId xmlns:a16="http://schemas.microsoft.com/office/drawing/2014/main" val="463066450"/>
                    </a:ext>
                  </a:extLst>
                </a:gridCol>
              </a:tblGrid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Bash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Filebeat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ym typeface="Roboto"/>
                        </a:rPr>
                        <a:t>Kafka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lang="en-US"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ApachSuperset</a:t>
                      </a:r>
                      <a:endParaRPr lang="en-US" dirty="0"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222767"/>
                  </a:ext>
                </a:extLst>
              </a:tr>
              <a:tr h="13863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lang="en-US"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ym typeface="Roboto"/>
                        </a:rPr>
                        <a:t>Grafana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Шрифт">
            <a:extLst>
              <a:ext uri="{FF2B5EF4-FFF2-40B4-BE49-F238E27FC236}">
                <a16:creationId xmlns:a16="http://schemas.microsoft.com/office/drawing/2014/main" id="{FF865256-9636-73EC-74CB-7F7C4EE0E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0" y="1251740"/>
            <a:ext cx="4690946" cy="12009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B2C1DD-0C91-04A2-8AFB-BE3F9C387676}"/>
              </a:ext>
            </a:extLst>
          </p:cNvPr>
          <p:cNvSpPr txBox="1"/>
          <p:nvPr/>
        </p:nvSpPr>
        <p:spPr>
          <a:xfrm>
            <a:off x="500550" y="901312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Генерация логов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8CA4E-18EE-5EAF-8928-4E375DF1A4E5}"/>
              </a:ext>
            </a:extLst>
          </p:cNvPr>
          <p:cNvSpPr txBox="1"/>
          <p:nvPr/>
        </p:nvSpPr>
        <p:spPr>
          <a:xfrm>
            <a:off x="500549" y="2571750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Filebeat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51AC5-CD0B-2898-C66F-F596BC7B4930}"/>
              </a:ext>
            </a:extLst>
          </p:cNvPr>
          <p:cNvSpPr txBox="1"/>
          <p:nvPr/>
        </p:nvSpPr>
        <p:spPr>
          <a:xfrm>
            <a:off x="426720" y="2897056"/>
            <a:ext cx="572262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 err="1"/>
              <a:t>filebeat.inputs</a:t>
            </a:r>
            <a:r>
              <a:rPr lang="ru-RU" sz="800" dirty="0"/>
              <a:t>:</a:t>
            </a:r>
          </a:p>
          <a:p>
            <a:r>
              <a:rPr lang="ru-RU" sz="800" dirty="0"/>
              <a:t>- </a:t>
            </a:r>
            <a:r>
              <a:rPr lang="ru-RU" sz="800" dirty="0" err="1"/>
              <a:t>type</a:t>
            </a:r>
            <a:r>
              <a:rPr lang="ru-RU" sz="800" dirty="0"/>
              <a:t>: </a:t>
            </a:r>
            <a:r>
              <a:rPr lang="ru-RU" sz="800" dirty="0" err="1"/>
              <a:t>log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id</a:t>
            </a:r>
            <a:r>
              <a:rPr lang="ru-RU" sz="800" dirty="0"/>
              <a:t>: </a:t>
            </a:r>
            <a:r>
              <a:rPr lang="ru-RU" sz="800" dirty="0" err="1"/>
              <a:t>logs_from_file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enabled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paths</a:t>
            </a:r>
            <a:r>
              <a:rPr lang="ru-RU" sz="800" dirty="0"/>
              <a:t>:</a:t>
            </a:r>
          </a:p>
          <a:p>
            <a:r>
              <a:rPr lang="ru-RU" sz="800" dirty="0"/>
              <a:t>    - /</a:t>
            </a:r>
            <a:r>
              <a:rPr lang="ru-RU" sz="800" dirty="0" err="1"/>
              <a:t>analyze_logs</a:t>
            </a:r>
            <a:r>
              <a:rPr lang="ru-RU" sz="800" dirty="0"/>
              <a:t>/logs.txt</a:t>
            </a:r>
          </a:p>
          <a:p>
            <a:r>
              <a:rPr lang="ru-RU" sz="800" dirty="0"/>
              <a:t>  </a:t>
            </a:r>
            <a:r>
              <a:rPr lang="ru-RU" sz="800" dirty="0" err="1"/>
              <a:t>scan_frequency</a:t>
            </a:r>
            <a:r>
              <a:rPr lang="ru-RU" sz="800" dirty="0"/>
              <a:t>: 5s</a:t>
            </a:r>
          </a:p>
          <a:p>
            <a:r>
              <a:rPr lang="ru-RU" sz="800" dirty="0"/>
              <a:t>  </a:t>
            </a:r>
            <a:r>
              <a:rPr lang="ru-RU" sz="800" dirty="0" err="1"/>
              <a:t>tail_files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 err="1"/>
              <a:t>output.kafka</a:t>
            </a:r>
            <a:r>
              <a:rPr lang="ru-RU" sz="800" dirty="0"/>
              <a:t>:</a:t>
            </a:r>
          </a:p>
          <a:p>
            <a:r>
              <a:rPr lang="ru-RU" sz="800" dirty="0"/>
              <a:t>  </a:t>
            </a:r>
            <a:r>
              <a:rPr lang="ru-RU" sz="800" dirty="0" err="1"/>
              <a:t>enabled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hosts</a:t>
            </a:r>
            <a:r>
              <a:rPr lang="ru-RU" sz="800" dirty="0"/>
              <a:t>: ["192.168.1.91:9092"]   # Адреса брокеров </a:t>
            </a:r>
            <a:r>
              <a:rPr lang="ru-RU" sz="800" dirty="0" err="1"/>
              <a:t>Kafka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topic</a:t>
            </a:r>
            <a:r>
              <a:rPr lang="ru-RU" sz="800" dirty="0"/>
              <a:t>: "</a:t>
            </a:r>
            <a:r>
              <a:rPr lang="ru-RU" sz="800" dirty="0" err="1"/>
              <a:t>logs_to_clickhouse_topic</a:t>
            </a:r>
            <a:r>
              <a:rPr lang="ru-RU" sz="800" dirty="0"/>
              <a:t>"               # Имя </a:t>
            </a:r>
            <a:r>
              <a:rPr lang="ru-RU" sz="800" dirty="0" err="1"/>
              <a:t>Kafka</a:t>
            </a:r>
            <a:r>
              <a:rPr lang="ru-RU" sz="800" dirty="0"/>
              <a:t>-топика</a:t>
            </a:r>
          </a:p>
          <a:p>
            <a:r>
              <a:rPr lang="ru-RU" sz="800" dirty="0"/>
              <a:t>  </a:t>
            </a:r>
            <a:r>
              <a:rPr lang="ru-RU" sz="800" dirty="0" err="1"/>
              <a:t>codec.format</a:t>
            </a:r>
            <a:r>
              <a:rPr lang="ru-RU" sz="800" dirty="0"/>
              <a:t>:</a:t>
            </a:r>
          </a:p>
          <a:p>
            <a:r>
              <a:rPr lang="ru-RU" sz="800" dirty="0"/>
              <a:t>    </a:t>
            </a:r>
            <a:r>
              <a:rPr lang="ru-RU" sz="800" dirty="0" err="1"/>
              <a:t>string</a:t>
            </a:r>
            <a:r>
              <a:rPr lang="ru-RU" sz="800" dirty="0"/>
              <a:t>: '%{[</a:t>
            </a:r>
            <a:r>
              <a:rPr lang="ru-RU" sz="800" dirty="0" err="1"/>
              <a:t>message</a:t>
            </a:r>
            <a:r>
              <a:rPr lang="ru-RU" sz="800" dirty="0"/>
              <a:t>]}'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B2C1DD-0C91-04A2-8AFB-BE3F9C387676}"/>
              </a:ext>
            </a:extLst>
          </p:cNvPr>
          <p:cNvSpPr txBox="1"/>
          <p:nvPr/>
        </p:nvSpPr>
        <p:spPr>
          <a:xfrm>
            <a:off x="500548" y="875691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Kafka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8CA4E-18EE-5EAF-8928-4E375DF1A4E5}"/>
              </a:ext>
            </a:extLst>
          </p:cNvPr>
          <p:cNvSpPr txBox="1"/>
          <p:nvPr/>
        </p:nvSpPr>
        <p:spPr>
          <a:xfrm>
            <a:off x="500548" y="2651475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Clickhouse</a:t>
            </a:r>
            <a:r>
              <a:rPr lang="ru-RU" dirty="0"/>
              <a:t> Базовый сбор логов и </a:t>
            </a:r>
            <a:r>
              <a:rPr lang="ru-RU" dirty="0" err="1"/>
              <a:t>парсинг</a:t>
            </a:r>
            <a:endParaRPr lang="ru-RU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51AC5-CD0B-2898-C66F-F596BC7B4930}"/>
              </a:ext>
            </a:extLst>
          </p:cNvPr>
          <p:cNvSpPr txBox="1"/>
          <p:nvPr/>
        </p:nvSpPr>
        <p:spPr>
          <a:xfrm>
            <a:off x="0" y="3289687"/>
            <a:ext cx="886150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SELECT * FROM </a:t>
            </a:r>
            <a:r>
              <a:rPr lang="en-US" sz="800" dirty="0" err="1"/>
              <a:t>parsed_logs</a:t>
            </a:r>
            <a:r>
              <a:rPr lang="en-US" sz="800" dirty="0"/>
              <a:t> LIMIT 3</a:t>
            </a:r>
          </a:p>
          <a:p>
            <a:endParaRPr lang="en-US" sz="800" dirty="0"/>
          </a:p>
          <a:p>
            <a:r>
              <a:rPr lang="en-US" sz="800" dirty="0"/>
              <a:t>Query id: 9c752d45-b6ab-4a31-99e3-b0a3376ae7f2</a:t>
            </a:r>
          </a:p>
          <a:p>
            <a:endParaRPr lang="en-US" sz="800" dirty="0"/>
          </a:p>
          <a:p>
            <a:r>
              <a:rPr lang="en-US" sz="800" dirty="0"/>
              <a:t>   ┌─</a:t>
            </a:r>
            <a:r>
              <a:rPr lang="en-US" sz="800" dirty="0" err="1"/>
              <a:t>created_date</a:t>
            </a:r>
            <a:r>
              <a:rPr lang="en-US" sz="800" dirty="0"/>
              <a:t>─┬─</a:t>
            </a:r>
            <a:r>
              <a:rPr lang="en-US" sz="800" dirty="0" err="1"/>
              <a:t>created_time</a:t>
            </a:r>
            <a:r>
              <a:rPr lang="en-US" sz="800" dirty="0"/>
              <a:t>─┬─</a:t>
            </a:r>
            <a:r>
              <a:rPr lang="en-US" sz="800" dirty="0" err="1"/>
              <a:t>type_message</a:t>
            </a:r>
            <a:r>
              <a:rPr lang="en-US" sz="800" dirty="0"/>
              <a:t>─┬─</a:t>
            </a:r>
            <a:r>
              <a:rPr lang="en-US" sz="800" dirty="0" err="1"/>
              <a:t>message_code</a:t>
            </a:r>
            <a:r>
              <a:rPr lang="en-US" sz="800" dirty="0"/>
              <a:t>─┬─</a:t>
            </a:r>
            <a:r>
              <a:rPr lang="en-US" sz="800" dirty="0" err="1"/>
              <a:t>message_text</a:t>
            </a:r>
            <a:r>
              <a:rPr lang="en-US" sz="800" dirty="0"/>
              <a:t>────────────────────────────────────────────┐</a:t>
            </a:r>
          </a:p>
          <a:p>
            <a:r>
              <a:rPr lang="en-US" sz="800" dirty="0"/>
              <a:t>1.│   2024-05-16 │ 12:54:54     │ INFO         │         5489 │ </a:t>
            </a:r>
            <a:r>
              <a:rPr lang="en-US" sz="800" dirty="0" err="1"/>
              <a:t>LuizezyjWeZEDdHAwdcsLrFeDNbRJOlpKWnddPVoCPUarsAvItytqVy</a:t>
            </a:r>
            <a:r>
              <a:rPr lang="en-US" sz="800" dirty="0"/>
              <a:t> │</a:t>
            </a:r>
          </a:p>
          <a:p>
            <a:r>
              <a:rPr lang="en-US" sz="800" dirty="0"/>
              <a:t>2.│   2024-05-16 │ 12:55:21     │ WARNING      │         7432 │ </a:t>
            </a:r>
            <a:r>
              <a:rPr lang="en-US" sz="800" dirty="0" err="1"/>
              <a:t>eeegyNkuveDSZFQhlbyZfgOoTuBiKDLTnhvSIjeJqKoCPPYQijtnOhA</a:t>
            </a:r>
            <a:r>
              <a:rPr lang="en-US" sz="800" dirty="0"/>
              <a:t> │</a:t>
            </a:r>
          </a:p>
          <a:p>
            <a:r>
              <a:rPr lang="en-US" sz="800" dirty="0"/>
              <a:t>3.│   2024-05-16 │ 13:21:47     │ ERROR        │         6225 │ </a:t>
            </a:r>
            <a:r>
              <a:rPr lang="en-US" sz="800" dirty="0" err="1"/>
              <a:t>eOpuWsIhiriOtAmtJgNiXPjraoXKvWfREAseKGIaPvwBZVvQBUqyCwl</a:t>
            </a:r>
            <a:r>
              <a:rPr lang="en-US" sz="800" dirty="0"/>
              <a:t> │</a:t>
            </a:r>
          </a:p>
          <a:p>
            <a:r>
              <a:rPr lang="en-US" sz="800" dirty="0"/>
              <a:t>   └──────────────┴──────────────┴──────────────┴──────────────┴─────────────────────────────────────────────────────────┘</a:t>
            </a:r>
          </a:p>
          <a:p>
            <a:endParaRPr lang="en-US" sz="800" dirty="0"/>
          </a:p>
          <a:p>
            <a:r>
              <a:rPr lang="en-US" sz="800" dirty="0"/>
              <a:t>3 rows in set. Elapsed: 0.007 sec.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21393D-436C-B17E-6F4E-F0E2E355D5F5}"/>
              </a:ext>
            </a:extLst>
          </p:cNvPr>
          <p:cNvSpPr txBox="1"/>
          <p:nvPr/>
        </p:nvSpPr>
        <p:spPr>
          <a:xfrm>
            <a:off x="477594" y="1248977"/>
            <a:ext cx="57226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bin/kafka-storage.sh format -t 263b5528-f31f-4b58-86c6-b78a7ba4674e -c config/</a:t>
            </a:r>
            <a:r>
              <a:rPr lang="en-US" sz="800" dirty="0" err="1"/>
              <a:t>server.properties</a:t>
            </a:r>
            <a:r>
              <a:rPr lang="en-US" sz="800" dirty="0"/>
              <a:t> --standalone</a:t>
            </a:r>
          </a:p>
          <a:p>
            <a:r>
              <a:rPr lang="en-US" sz="800" dirty="0"/>
              <a:t>bin/kafka-server-start.sh -daemon config/</a:t>
            </a:r>
            <a:r>
              <a:rPr lang="en-US" sz="800" dirty="0" err="1"/>
              <a:t>server.properties</a:t>
            </a:r>
            <a:endParaRPr lang="en-US" sz="800" dirty="0"/>
          </a:p>
          <a:p>
            <a:r>
              <a:rPr lang="en-US" sz="800" dirty="0"/>
              <a:t>bin/kafka-topics.sh --create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--bootstrap-server localhost:9092</a:t>
            </a:r>
          </a:p>
          <a:p>
            <a:r>
              <a:rPr lang="en-US" sz="800" dirty="0"/>
              <a:t>bin/kafka-topics.sh --describe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--bootstrap-server localhost:9092</a:t>
            </a:r>
          </a:p>
          <a:p>
            <a:r>
              <a:rPr lang="en-US" sz="800" dirty="0"/>
              <a:t>bin/kafka-console-consumer.sh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--from-beginning --bootstrap-server localhost:9092</a:t>
            </a:r>
            <a:endParaRPr lang="ru-RU" sz="8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11458A3-F05B-CC45-34E9-2BE5F1D25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3" y="1980984"/>
            <a:ext cx="9144000" cy="51104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C36DB08-7FD6-D556-3792-0A5B63911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124" y="2651475"/>
            <a:ext cx="2665026" cy="111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85659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5937</TotalTime>
  <Words>668</Words>
  <Application>Microsoft Office PowerPoint</Application>
  <PresentationFormat>Экран (16:9)</PresentationFormat>
  <Paragraphs>117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Roboto</vt:lpstr>
      <vt:lpstr>Courier New</vt:lpstr>
      <vt:lpstr>Roboto Medium</vt:lpstr>
      <vt:lpstr>Arial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 Анализ логов в clickhouse   </vt:lpstr>
      <vt:lpstr>План защиты</vt:lpstr>
      <vt:lpstr>Презентация PowerPoint</vt:lpstr>
      <vt:lpstr>Общая схема обработки логов</vt:lpstr>
      <vt:lpstr>Какие технологии использовались 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Aleksey</dc:creator>
  <cp:lastModifiedBy>Поповичев Алексей</cp:lastModifiedBy>
  <cp:revision>12</cp:revision>
  <dcterms:modified xsi:type="dcterms:W3CDTF">2025-05-20T17:18:10Z</dcterms:modified>
</cp:coreProperties>
</file>